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27955" y="368300"/>
            <a:ext cx="8825658" cy="3329581"/>
          </a:xfrm>
        </p:spPr>
        <p:txBody>
          <a:bodyPr/>
          <a:lstStyle/>
          <a:p>
            <a:r>
              <a:rPr lang="ru-RU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Безвідходна</a:t>
            </a:r>
            <a:r>
              <a:rPr lang="ru-RU" sz="6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технологія</a:t>
            </a:r>
            <a:r>
              <a:rPr lang="ru-RU" sz="6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добування</a:t>
            </a:r>
            <a:r>
              <a:rPr lang="ru-RU" sz="6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60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свинцю</a:t>
            </a:r>
            <a:r>
              <a:rPr lang="ru-RU" sz="6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 колошникового пилу</a:t>
            </a:r>
            <a:endParaRPr lang="uk-UA" sz="60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28155" y="5005980"/>
            <a:ext cx="8825658" cy="1344020"/>
          </a:xfrm>
        </p:spPr>
        <p:txBody>
          <a:bodyPr>
            <a:normAutofit/>
          </a:bodyPr>
          <a:lstStyle/>
          <a:p>
            <a:pPr algn="r"/>
            <a:r>
              <a:rPr lang="uk-UA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Виконав студент</a:t>
            </a:r>
          </a:p>
          <a:p>
            <a:pPr algn="r"/>
            <a:r>
              <a:rPr lang="uk-UA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</a:t>
            </a:r>
            <a:r>
              <a:rPr lang="uk-UA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рупи ОБ-51м</a:t>
            </a:r>
          </a:p>
          <a:p>
            <a:pPr algn="r"/>
            <a:r>
              <a:rPr lang="uk-UA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Павленко М.О.</a:t>
            </a:r>
            <a:endParaRPr lang="uk-UA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243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95312" y="1278218"/>
            <a:ext cx="11050588" cy="54908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Характер зміни концентрації свинцю в розчині по ходу вилуговування свідчить про те, що швидкість процесу в часі сповільнюється і визначається в основному щільністю пульпи. Кінцевий вміст свинцю в розчині залежить тільки від концентрації ЕДТА ("ємності" розчину по свинцю) і складає близько 40 г /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дм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uk-UA" baseline="3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При розчиненні сульфату і оксиду свинцю існує область нестабільних насичених розчинів, де протікає оборотна реакція: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PbSO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uk-UA" baseline="-25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+ п (ЕДТА)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uk-UA" baseline="3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=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Рb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(ЕДТА) n </a:t>
            </a:r>
            <a:r>
              <a:rPr lang="uk-UA" baseline="3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+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nNa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uk-UA" baseline="3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+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SO </a:t>
            </a:r>
            <a:r>
              <a:rPr lang="uk-UA" baseline="-25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uk-UA" baseline="3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2 -.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Паралельно відбувається кристалізація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трілонатного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комплексу свинцю, асоційованого з сульфат-іоном. За нашими даними, найкращі результати вилуговування досягаються при концентрації ЕДТА 140-150 г /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дм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uk-UA" baseline="3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та співвідношенні Ж: Т = (10-12):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Оптимальним способом виділення свинцю з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трілонатного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розчину є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електроекстракція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що дозволяє за одну операцію регенерувати розчинник, витягти з нього мідь і 95-96% свинцю. Катодний вихід по струму складає 70-75%, напруга на ванні 2,7-2,9 В, витрата електроенергії 2800-3000 кВт · год / т катодного осаду. Збіднення електроліту раціонально проводити до концентрації свинцю не нижче 0,8-1,0 г /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дм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uk-UA" baseline="3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3,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щоб уникнути зниження ефективності розчинника при повторному використанні на операції вилуговування.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7444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Твердий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залишок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вилуговування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свинцево-олов'яних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Кекова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містить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92-95% оксиду олова (IV);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цей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продукт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придатний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для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отримання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металевого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олова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або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його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сполук</a:t>
            </a:r>
            <a:r>
              <a:rPr lang="ru-RU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20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066" y="1256788"/>
            <a:ext cx="5380812" cy="5029712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538472" y="6375400"/>
            <a:ext cx="82151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Рис.1. </a:t>
            </a:r>
            <a:r>
              <a:rPr lang="ru-R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Технологічна</a:t>
            </a: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схема </a:t>
            </a:r>
            <a:r>
              <a:rPr lang="ru-R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переробки</a:t>
            </a: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свинецсодержащих</a:t>
            </a: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ru-RU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Кекова</a:t>
            </a:r>
            <a:endParaRPr lang="uk-UA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741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8112" y="109818"/>
            <a:ext cx="11685588" cy="64687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Основним недоліком прямого вилуговування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Кекова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є накопичення в розчині іона 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S0 4 2 -,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яке негативно позначається на </a:t>
            </a:r>
            <a:r>
              <a:rPr lang="uk-UA" sz="13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показниках</a:t>
            </a:r>
          </a:p>
          <a:p>
            <a:pPr marL="0" indent="0">
              <a:buNone/>
            </a:pPr>
            <a:r>
              <a:rPr lang="uk-UA" sz="13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подальших операцій. Висновок сульфат-іона у вигляді нерозчинного </a:t>
            </a:r>
            <a:r>
              <a:rPr lang="en-US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CaSO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пов'язаний з додатковими операціями і </a:t>
            </a:r>
            <a:r>
              <a:rPr lang="uk-UA" sz="13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отриманням</a:t>
            </a:r>
          </a:p>
          <a:p>
            <a:pPr marL="0" indent="0">
              <a:buNone/>
            </a:pPr>
            <a:r>
              <a:rPr lang="uk-UA" sz="13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гіпсового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промпродукту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які ускладнюють технологію.</a:t>
            </a:r>
          </a:p>
          <a:p>
            <a:pPr marL="0" indent="0">
              <a:buNone/>
            </a:pP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Тому раціональніше попередньо виводити сірку з </a:t>
            </a:r>
            <a:r>
              <a:rPr lang="uk-UA" sz="13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свинцевмісних</a:t>
            </a:r>
            <a:r>
              <a:rPr lang="uk-UA" sz="13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відходів, наприклад, карбонізацією останніх у концентрованих розчинах карбонату натрію (калію): 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PbS0 4 + Na 2 CO 3 =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 3 + 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 2 S0 4.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Нами встановлено, що найкращі результати досягаються карбонізації при концентрації 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 2 S0 3 150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г/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дм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3, Ж: Т = 5: 1, тривалості 40-60 хв. У кінцевому розчині містилося, г /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дм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3: 0,2 С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u, 2,3 </a:t>
            </a:r>
            <a:r>
              <a:rPr lang="en-US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0,4 Zn;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 після карбонізації містив 53% РЬ (97-98% карбонатної форми) і 0,5% С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u,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цинк практично повністю переходив у розчин . Отриманий після карбонізації розчин сульфату натрію придатний для використання в схемі флотаційного збагачення руд.</a:t>
            </a:r>
          </a:p>
          <a:p>
            <a:pPr marL="0" indent="0">
              <a:buNone/>
            </a:pP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 лабораторних умовах нами досліджені варіанти роздільного та поєднаного процесів вилуговування і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електроосадження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стосовно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карбонизовані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свинцевим і свинцево-олов'яним техногенним продуктам.</a:t>
            </a:r>
          </a:p>
          <a:p>
            <a:pPr marL="0" indent="0">
              <a:buNone/>
            </a:pP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 першому варіанті проводили вилуговування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Кекова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розчинах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сульфамінової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кислоти (100-120 г /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дм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3) протягом 3 годин. Реакція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комплексоутворення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протікає за схемою: 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 2 SO 3 H +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 3 = 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 2 SO 3 </a:t>
            </a:r>
            <a:r>
              <a:rPr lang="en-US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H 2 O + CO 2.</a:t>
            </a:r>
          </a:p>
          <a:p>
            <a:pPr marL="0" indent="0">
              <a:buNone/>
            </a:pP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Витяг свинцю в розчин становить 80-85%. Після фільтрації розчин направляють у електролізер (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R = 150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 / м 2, 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 = 1,9-2,0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В).</a:t>
            </a:r>
          </a:p>
          <a:p>
            <a:pPr marL="0" indent="0">
              <a:buNone/>
            </a:pP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 суміщеному процесі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електровищелачіванія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двокамерному електролізері з тканинної мембраною в катодного осередку облягали свинець, а анодний підживлювали новими порціями вихідного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кеку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У цьому випадку конструкція електролізера не забезпечувала надійної циркуляції розчину через тканинну мембрану і зручною розвантаження нерозчиненого залишку.</a:t>
            </a:r>
          </a:p>
          <a:p>
            <a:pPr marL="0" indent="0">
              <a:buNone/>
            </a:pP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Обговорювані технології гідрометалургійної переробки </a:t>
            </a:r>
            <a:r>
              <a:rPr lang="uk-UA" sz="13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свинцевмісних</a:t>
            </a:r>
            <a:r>
              <a:rPr lang="uk-UA" sz="13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відходів мають ряд загальних недоліків: необхідна попередня водна промивка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Кекова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 утворенням значних кількостей токсичних промислових вод, утилізація яких ускладнена; утруднюється фільтрація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пульп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після відмивання, вилуговування та інших операцій, особливо при підвищенні вмісту в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кеках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оксиду олова;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електроекстракція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свинцю із забруднених розчинів призводить до утворення губчастих опадів, що потребують додаткового рафінування; більшість гідрометалургійних операцій з </a:t>
            </a:r>
            <a:r>
              <a:rPr lang="uk-UA" sz="13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свінцевмісних</a:t>
            </a:r>
            <a:r>
              <a:rPr lang="uk-UA" sz="13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розчинами вимагають додаткових витрат на безпечне обслуговування.</a:t>
            </a:r>
          </a:p>
          <a:p>
            <a:pPr marL="0" indent="0">
              <a:buNone/>
            </a:pP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переробки </a:t>
            </a:r>
            <a:r>
              <a:rPr lang="uk-UA" sz="13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свинцевмісних</a:t>
            </a:r>
            <a:r>
              <a:rPr lang="uk-UA" sz="13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техногенних відходів цікаві комбіновані технології, головний операцією яких є відновна плавка на чорновий свинець (рис.1). Для виключення викидів сірчистого ангідриду перед плавкою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кекі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слід піддавати карбонізації за технологією, описаної вище. Після сушіння і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окативанія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карбонатний продукт переробляють в електропечі, отримують чорновий свинець (95-97%). У цьому випадку в чорновій метал витягується 95-96% свинцю, а 90-95% цинку переходить в газову фазу.</a:t>
            </a:r>
          </a:p>
          <a:p>
            <a:pPr marL="0" indent="0">
              <a:buNone/>
            </a:pP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Чернової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свинець піддають електролітичному рафінування в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сульфамінова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(для отримання катодного осаду </a:t>
            </a:r>
            <a:r>
              <a:rPr lang="en-US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</a:t>
            </a:r>
            <a:r>
              <a:rPr lang="en-US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-Sn-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сплаву) або </a:t>
            </a:r>
            <a:r>
              <a:rPr lang="uk-UA" sz="13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фторборатних</a:t>
            </a:r>
            <a:r>
              <a:rPr lang="uk-UA" sz="13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(для отримання марочного свинцю) електролітах. Розрахунки показали ефективність комбінованої технології.</a:t>
            </a:r>
          </a:p>
          <a:p>
            <a:pPr marL="0" indent="0">
              <a:buNone/>
            </a:pPr>
            <a:endParaRPr lang="uk-UA" sz="13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257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086100" y="3045559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uk-UA" sz="60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Дякую за увагу.</a:t>
            </a:r>
            <a:endParaRPr lang="uk-UA" sz="60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136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16" y="152400"/>
            <a:ext cx="7788684" cy="4851399"/>
          </a:xfrm>
          <a:prstGeom prst="rect">
            <a:avLst/>
          </a:prstGeom>
        </p:spPr>
      </p:pic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86916" y="5003799"/>
            <a:ext cx="11827284" cy="1854201"/>
          </a:xfrm>
        </p:spPr>
        <p:txBody>
          <a:bodyPr/>
          <a:lstStyle/>
          <a:p>
            <a:pPr algn="just"/>
            <a:r>
              <a:rPr lang="uk-UA" sz="18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Введення</a:t>
            </a:r>
            <a:r>
              <a:rPr lang="uk-UA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uk-UA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uk-UA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Кольорові метали і сплави з вторинної сировини грають важливу роль в загальному балансі виробництва та споживання кольорових металів в нашій країні: їх частка по відношенню до загального обсягу виробництва кольорових металів становить близько 25%. Одним з найбільш широко використовуваних в промисловості металів є свинець. В даний час світове виробництво його досягло близько 7 млн. т на рік, тобто за кількістю вироблених металу і сплавів свинець знаходиться на четвертому місці у світі після алюмінію, міді та цинку.</a:t>
            </a:r>
            <a:br>
              <a:rPr lang="uk-UA" sz="1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uk-UA" sz="18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858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58582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Глава 1. </a:t>
            </a:r>
            <a:r>
              <a:rPr lang="ru-RU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Свинець</a:t>
            </a:r>
            <a:r>
              <a:rPr lang="ru-RU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ru-RU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його</a:t>
            </a:r>
            <a:r>
              <a:rPr lang="ru-RU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властивості</a:t>
            </a:r>
            <a:endParaRPr lang="uk-UA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65101" y="1180148"/>
            <a:ext cx="6425573" cy="530955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Незважаючи на отруйність свинцю, відмовитися від нього неможливо. Свинець дешевий - удвічі дешевше алюмінію, в 11 разів дешевше олова. Після того як у 1859 французький фізик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Гастон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Планте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винайшов свинцевий акумулятор, для виготовлення акумуляторних пластин з тих пір витратили мільйони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тонн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свинцю; в даний час на ці цілі йде в ряді країн до 75% всього видобутого свинцю.</a:t>
            </a:r>
          </a:p>
          <a:p>
            <a:pPr marL="0" indent="0">
              <a:buNone/>
            </a:pP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Виробництво лужних акумуляторів досягло в наш час гігантських розмірів, але воно не витіснило акумулятори свинцеві. Останні поступаються лужним у міцності, вони важчі, але зате дають струм більшої напруги. Так, для живлення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автостартера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потрібно п'ять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кадмієво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-нікелевих акумуляторів або три свинцевих.</a:t>
            </a:r>
          </a:p>
          <a:p>
            <a:pPr marL="0" indent="0">
              <a:buNone/>
            </a:pP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Поступово знижується застосування свинцю для виготовлення дуже отруйного антидетонатора -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тетраетилсвинцю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Здатність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тетраетилсвинцю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покращувати якість бензину було відкрито групою молодих американських інженерів у 1922; у своїх пошуках вони керувалися періодичної таблиці елементів,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планомірно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наближаючись до найбільш ефективного засобу. З тих пір виробництво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тетраетилсвинцю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безперервно росло; максимум припадає на кінець 1960-х, коли тільки в США щорічно з вихлопами викидалися сотні тисяч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тонн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свинцю - по кілограму на кожного жителя. В останні роки застосування етилованого бензину заборонено в багатьох регіонах, і його виробництво знижується.</a:t>
            </a:r>
          </a:p>
          <a:p>
            <a:pPr marL="0" indent="0">
              <a:buNone/>
            </a:pP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М'який і пластичний свинець, не іржавіє в присутності вологи, - незамінний матеріал для виготовлення оболонок електричних кабелів; на ці цілі в світі витрачається до 20% свинцю. Малоактивний свинець використовують для виготовлення кислототривкої апаратури для хімічної промисловості, наприклад, для облицювання реакторів, в яких отримують соляну і сірчану кислоти. Важкий свинець добре затримує згубні для людини випромінювання і тому свинцеві екрани використовуються для захисту працівників рентгенівських кабінетів, у свинцевих контейнерах зберігають і 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перевозять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радіоактивні препарати. Свинець містять також підшипникові сплави бабіти, "м'які" припої (найвідоміший - "</a:t>
            </a:r>
            <a:r>
              <a:rPr lang="uk-UA" sz="11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третнік</a:t>
            </a:r>
            <a:r>
              <a:rPr lang="uk-UA" sz="11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 - сплав свинцю з оловом</a:t>
            </a:r>
            <a:r>
              <a:rPr lang="uk-UA" sz="11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uk-UA" sz="11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674" y="1399238"/>
            <a:ext cx="5309226" cy="39624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65101" y="5580727"/>
            <a:ext cx="11734799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У будівництві свинець використовують для ущільнення швів і створення сейсмостійких фундаментів. У військовій техніці - для виготовлення шрапнелі і сердечників куль. Будь-яка добавка до свинцю збільшує його твердість, але кількісно вплив добавок </a:t>
            </a:r>
            <a:r>
              <a:rPr lang="uk-UA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нерівноцінно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 У свинець, що йде на виготовлення шрапнелі, додають до 12% сурми, а в свинець рушничного дробу - не більше 1% миш'яку. Без ініціюючих вибухових речовин ні одне скорострільне зброю діяти не буде. Серед речовин цього класу переважають солі важких металів. Використовують, зокрема, азид свинцю </a:t>
            </a:r>
            <a:r>
              <a:rPr lang="en-US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PbN</a:t>
            </a:r>
            <a:r>
              <a:rPr lang="en-US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6.</a:t>
            </a:r>
          </a:p>
          <a:p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Свинець був одним з перших металів, переведених у стан надпровідності. До речі, температура, нижче якої цей метал набуває здатність пропускати електричний струм без найменшого опору, досить висока - 7,17 ° </a:t>
            </a:r>
            <a:r>
              <a:rPr lang="en-US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K. (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Для порівняння зазначимо, що в олова вона дорівнює 3,72, у цинку - 0,82, у титану - всього 0,4 ° </a:t>
            </a:r>
            <a:r>
              <a:rPr lang="en-US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K). 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З свинцю була зроблена обмотка перший надпровідного трансформатора, побудованого в 1961 р.</a:t>
            </a:r>
          </a:p>
          <a:p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Свинець використовується у виробництві пігментів (таких, як сурик, білила), у виробництві кришталю, для будівництва сейсмостійких фундаментів. Нітрат свинцю застосовується для виробництва потужних сумішевих вибухових речовин. Телурид свинцю широко застосовується в якості термоелектричного матеріалу (</a:t>
            </a:r>
            <a:r>
              <a:rPr lang="uk-UA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термо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-е. Д. з 350 </a:t>
            </a:r>
            <a:r>
              <a:rPr lang="uk-UA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мкВ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/ К). Перхлорат свинцю використовується для приготування важкої рідини (щільність 2,6) використовуваної під флотаційному збагаченні руд, так само він іноді застосовується в потужних сумішевих вибухових речовинах як </a:t>
            </a:r>
            <a:r>
              <a:rPr lang="uk-UA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окислювач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 </a:t>
            </a:r>
            <a:r>
              <a:rPr lang="uk-UA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Фторид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свинцю самостійно, а так само спільно з </a:t>
            </a:r>
            <a:r>
              <a:rPr lang="uk-UA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фторидом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вісмуту, міді, срібла застосовується в якості катодного матеріалу в хімічних джерелах струму. </a:t>
            </a:r>
            <a:r>
              <a:rPr lang="uk-UA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Вісмутат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свинцю, сульфід свинцю, йодид свинцю застосовуються в якості катодного матеріалу в літієвих акумуляторних </a:t>
            </a:r>
            <a:r>
              <a:rPr lang="uk-UA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батареях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. Хлорид свинцю як катодного матеріалу в резервних джерелах струму. Телурид свинцю самий поширеною матеріал у виробництві </a:t>
            </a:r>
            <a:r>
              <a:rPr lang="uk-UA" sz="7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термоелектрогенераторов</a:t>
            </a:r>
            <a:r>
              <a:rPr lang="uk-UA" sz="7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і термоелектричних холодильників.</a:t>
            </a:r>
          </a:p>
          <a:p>
            <a:endParaRPr lang="uk-UA" sz="7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657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7801" y="215900"/>
            <a:ext cx="10096499" cy="1637348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Глава 2. </a:t>
            </a:r>
            <a:r>
              <a:rPr lang="ru-RU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Витяг</a:t>
            </a:r>
            <a:r>
              <a:rPr lang="ru-RU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свинцю</a:t>
            </a:r>
            <a:r>
              <a:rPr lang="ru-RU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 колошникового пилу</a:t>
            </a:r>
            <a:endParaRPr lang="uk-UA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178301" y="1384300"/>
            <a:ext cx="7912099" cy="48387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 рафінування цинку</a:t>
            </a:r>
          </a:p>
          <a:p>
            <a:pPr marL="0" indent="0">
              <a:buNone/>
            </a:pP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 призначений для обробки </a:t>
            </a:r>
            <a:r>
              <a:rPr lang="uk-UA" sz="10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свинцевмсних</a:t>
            </a:r>
            <a:r>
              <a:rPr lang="uk-UA" sz="1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залишків, які утворюються при вилуговуванні конверторної та іншої пилу, що утворюється при </a:t>
            </a:r>
            <a:r>
              <a:rPr lang="uk-UA" sz="1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пірометаллургічним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виробництві міді, розведеним розчином сірчаної кислоти. Цей процес може бути також використаний для обробки залишків, що утворюються в процесі електролітичного виробництва цинку при вилуговуванні твердих феритів цинку, міді та кадмію гарячої сірчаної кислотою.</a:t>
            </a:r>
          </a:p>
          <a:p>
            <a:pPr marL="0" indent="0">
              <a:buNone/>
            </a:pP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 призначений для обробки залишків, що містять свинець у відносно низьких концентраціях і головним чином у вигляді сульфату свинцю. Перевагами процесу є те, що він не вимагає попереднього спікання матеріалу і може здійснюватися безперервно. Основними продуктами є Високочистий свинцевий </a:t>
            </a:r>
            <a:r>
              <a:rPr lang="uk-UA" sz="1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веркблей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з високим вмістом свинцю, срібла та золота, а також шлак, що містить всі інші компоненти вихідного залишку за винятком сірки. Цей шлак є інертною і після охолодження може бути легко видалений, не завдаючи шкоди навколишньому середовищу.</a:t>
            </a:r>
          </a:p>
          <a:p>
            <a:pPr marL="0" indent="0">
              <a:buNone/>
            </a:pP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 ході процесу відбувається виділення газів, основними компонентами яких є оксиди вуглецю і сірки. Ці гази піддають звичайним процедурам уловлювання пилу і диму, а також видалення оксидів сірки.</a:t>
            </a:r>
          </a:p>
          <a:p>
            <a:pPr marL="0" indent="0">
              <a:buNone/>
            </a:pP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 проводять в електричній печі, електроди якої частково занурені в шлакову фазу. Доцільно використовувати печі </a:t>
            </a:r>
            <a:r>
              <a:rPr lang="uk-UA" sz="1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Херо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Heroult</a:t>
            </a:r>
            <a:r>
              <a:rPr lang="en-US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 трьома або більше електродами. Швидкість подачі сировини і подається потужність вибираються таким чином, щоб температура розплавленого шлаку становила 1000 - 1500 "З, переважно 1100-1350 ° С.</a:t>
            </a:r>
          </a:p>
          <a:p>
            <a:pPr marL="0" indent="0">
              <a:buNone/>
            </a:pP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Витяг оксиду свинцю з колошникового пилу</a:t>
            </a:r>
          </a:p>
          <a:p>
            <a:pPr marL="0" indent="0">
              <a:buNone/>
            </a:pP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 призначений для брикетування пилу, що утворюється у сталеплавильному та ливарному виробництві та містить оксиди цинку і (або) свинцю, а також оксиди заліза. Брикетування проводять при додаванні містять вуглець сполучного речовини і такої кількості вуглецю, якого достатньо для відновлення принаймні оксидів свинцю і цинку до металів.</a:t>
            </a:r>
          </a:p>
          <a:p>
            <a:pPr marL="0" indent="0">
              <a:buNone/>
            </a:pP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Брикети піддають дії </a:t>
            </a:r>
            <a:r>
              <a:rPr lang="uk-UA" sz="1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кисневмісних 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газу при температурі 175-315 "С, у результаті чого відбувається селективне окиснення сполучного речовини та брикети стають міцними. Після цього їх нагрівають при температурі 980-1370 ° С для відновлення </a:t>
            </a:r>
            <a:r>
              <a:rPr lang="uk-UA" sz="1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сполук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цинку і свинцю та випаровування одержуваних при цьому металів, які потім окислюють в газовій фазі до РЬО і </a:t>
            </a:r>
            <a:r>
              <a:rPr lang="en-US" sz="1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ZnO</a:t>
            </a:r>
            <a:r>
              <a:rPr lang="en-US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Оксиди свинцю і цинку відокремлюють від газів, що відходять в </a:t>
            </a:r>
            <a:r>
              <a:rPr lang="uk-UA" sz="1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пилесборнике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а брикети, що містять залізо, охолоджують у відсутність кисню після чого використовують для завантаження в сталеплавильні печі.</a:t>
            </a:r>
          </a:p>
          <a:p>
            <a:pPr marL="0" indent="0">
              <a:buNone/>
            </a:pP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 плавленні свинцевого брухту, наприклад одержуваного з акумуляторів, у металургійних печах для виділення свинцю та інших компонентів в якості побічного продукту утворюється пил, що містить метали. Ця так звана колошниковий пил виноситься гарячими газами, що відходять і після охолодження збирається в електрофільтрах, </a:t>
            </a:r>
            <a:r>
              <a:rPr lang="uk-UA" sz="10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мішочні</a:t>
            </a:r>
            <a:r>
              <a:rPr lang="uk-UA" sz="10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фільтри або інших пристроях і повертається в металургійну піч або направляється на виділення містяться в ній металів.</a:t>
            </a:r>
          </a:p>
          <a:p>
            <a:pPr marL="0" indent="0">
              <a:buNone/>
            </a:pPr>
            <a:endParaRPr lang="uk-UA" sz="10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1" y="1981200"/>
            <a:ext cx="3877733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51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http://ua-referat.com/dopc145158.zip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8900" y="1438275"/>
            <a:ext cx="2971800" cy="37528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Прямоугольник 4"/>
          <p:cNvSpPr/>
          <p:nvPr/>
        </p:nvSpPr>
        <p:spPr>
          <a:xfrm>
            <a:off x="215900" y="1158875"/>
            <a:ext cx="82804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 складу пилу входить головним чином оксид свинцю, а також невеликі кількості оксидів інших металів, присутніх у вихідній сировині в якості компонентів сплавів або у вигляді домішок. У пилу містяться також і інші хімічні сполуки металів, зокрема хлориди, сульфіди і сульфати. При плавленні і відновлення колошникового пилу в металургійній печі як такій чи в суміші з іншими матеріалами знову відбувається винесення частини пилу з газами, що відходять. У результаті випаровування і наступної конденсації </a:t>
            </a:r>
            <a:r>
              <a:rPr lang="uk-UA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сполук</a:t>
            </a:r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металів відбувається утворення нових кількостей пилу.</a:t>
            </a:r>
          </a:p>
          <a:p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Навіть при додаванні до сировини, </a:t>
            </a:r>
            <a:r>
              <a:rPr lang="uk-UA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завантажуваного</a:t>
            </a:r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піч, відновників і флюсів досягається лише часткове відновлення повертається колошникового пилу. У ході проведення процесу кількість циркулюючої колошникового пилу буде постійно зростати. Одночасно з цим відбуваються несприятливі зміни в її складі, оскільки збільшується вміст важко відновлюваних хлоридів, сульфідів і сульфатів і зменшується частка оксидів, тобто відбувається зменшення вмісту металу.</a:t>
            </a:r>
          </a:p>
          <a:p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 дозволяє усунути зазначені недоліки та отримати матеріал придатний для обробки в металургійних печах. При цьому досягається значне, збільшення виходу металу в порівнянні з відомим методом.</a:t>
            </a:r>
          </a:p>
          <a:p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Згідно цього процесу колошниковий пил плавлять при відносно низькій температурі, при якій практично не відбувається відновлення. Утворений при цьому шлак охолоджують до затвердіння. Для підвищення ефективності процесу в сировину вводять добавки, такі як флюси, що підвищують температуру плавлення і відновник, що містить залізо.</a:t>
            </a:r>
          </a:p>
          <a:p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Схема апарату для проведення процесу представлена на рис.1. Пил 2, що містить свинець, збирається в газоочисних сепараторі 1 і подається в плавильну піч 7 транспортером 3, наприклад шнековим транспортером. У пил можуть бути введені добавки 4, такі як карбонат натрію або бура. Вони подаються на транспортер 3 дозуючим пристроєм 5 в кількостях, пропорційних кількості пилу, що подається транспортером 3 в кожен момент часу. У цьому випадку транспортер виконує також роль змішувача для пилу і добавок. Утворюється при цьому суміш 6 подається на похиле робочий простір плавильної печі 7, де вона нагрівається полум'ям 9 пальника 18, що знаходиться навпроти робочого простору.</a:t>
            </a:r>
          </a:p>
          <a:p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Розплавлена маса 10 стікає по поверхні 8 на </a:t>
            </a:r>
            <a:r>
              <a:rPr lang="uk-UA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виход</a:t>
            </a:r>
            <a:r>
              <a:rPr lang="en-US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17, </a:t>
            </a:r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через яке також можуть бути введені добавки 16, наприклад дрібні гранули залізовмісного матеріалу, що дозуються пристроєм 15 таким же чином, як і у випадку дозатора 5. Утворений шлак 13 стікає в збірник, де він нагрівається пальником 12 при постійному перемішуванні мішалкою 14. Після заповнення збірника 11 мішалку 14 видаляють і вміст збірки переливають в іншу ємність, або замінюють його порожнім збірником. У будь-якому випадку шлак 13 охолоджують і після затвердіння повертають в металургійну </a:t>
            </a:r>
            <a:r>
              <a:rPr lang="uk-UA" sz="1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пл</a:t>
            </a:r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uk-UA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вільну піч.</a:t>
            </a:r>
          </a:p>
        </p:txBody>
      </p:sp>
    </p:spTree>
    <p:extLst>
      <p:ext uri="{BB962C8B-B14F-4D97-AF65-F5344CB8AC3E}">
        <p14:creationId xmlns:p14="http://schemas.microsoft.com/office/powerpoint/2010/main" val="3919222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236818"/>
            <a:ext cx="9404723" cy="1934882"/>
          </a:xfrm>
        </p:spPr>
        <p:txBody>
          <a:bodyPr/>
          <a:lstStyle/>
          <a:p>
            <a:r>
              <a:rPr lang="uk-UA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Глава 3.</a:t>
            </a:r>
            <a:r>
              <a:rPr lang="uk-UA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uk-UA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Комплексна переробка </a:t>
            </a:r>
            <a:r>
              <a:rPr lang="uk-UA" sz="3600" b="1" i="1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свинцевмістних</a:t>
            </a:r>
            <a:r>
              <a:rPr lang="uk-UA" sz="3600" b="1" i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техногенних відходів мідеплавильних </a:t>
            </a:r>
            <a:r>
              <a:rPr lang="uk-UA" sz="3600" b="1" i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підприємств</a:t>
            </a:r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uk-UA" sz="36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59311" y="2171700"/>
            <a:ext cx="7621589" cy="44069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Сформована економічна ситуація змушує міделиварний підприємства відмовлятися від переробки техногенних відходів (шлаків, пилу,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Кекова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т.п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.). Свинець - і містять цинк, тверді відходи в значних кількостях накопичуються на території заводів, в так званих "тимчасових" відвалах, а часто складуються на майданчиках підприємств. Спроби реалізувати </a:t>
            </a:r>
            <a:r>
              <a:rPr lang="uk-UA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свінцевмісних</a:t>
            </a:r>
            <a:r>
              <a:rPr lang="uk-UA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промпродукт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наштовхуються на труднощі, пов'язані із заниженням цін з боку свинцевих підприємств-монополістів, проблемами у підготовці та транспортування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промпродукту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екологічними та іншими обмеженнями.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Росія залишилася без заводів з виробництва первинного свинцю, останній використовується в електротехнічній, хімічній, атомній промисловості, при виробництві автомобільних акумуляторів і паливних </a:t>
            </a:r>
            <a:r>
              <a:rPr lang="uk-UA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антидетонаторов</a:t>
            </a: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Відставання гірничорудної бази свинцю і потреба значних капітальних вкладень стримують будівництво великого підприємства з видобутку і виробництва первинного свинцю 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uk-UA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1" y="2171700"/>
            <a:ext cx="4148667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47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06866" y="1621118"/>
            <a:ext cx="5085134" cy="1400530"/>
          </a:xfrm>
        </p:spPr>
        <p:txBody>
          <a:bodyPr/>
          <a:lstStyle/>
          <a:p>
            <a:r>
              <a:rPr lang="ru-RU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Хімічний</a:t>
            </a: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склад пилу </a:t>
            </a:r>
            <a:r>
              <a:rPr lang="ru-RU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мідеплавильних</a:t>
            </a:r>
            <a:r>
              <a:rPr lang="ru-RU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підприємств</a:t>
            </a:r>
            <a:r>
              <a:rPr lang="ru-RU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,%</a:t>
            </a:r>
            <a:endParaRPr lang="uk-UA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98250"/>
              </p:ext>
            </p:extLst>
          </p:nvPr>
        </p:nvGraphicFramePr>
        <p:xfrm>
          <a:off x="0" y="0"/>
          <a:ext cx="6811779" cy="6858001"/>
        </p:xfrm>
        <a:graphic>
          <a:graphicData uri="http://schemas.openxmlformats.org/drawingml/2006/table">
            <a:tbl>
              <a:tblPr firstRow="1" firstCol="1" bandRow="1">
                <a:tableStyleId>{08FB837D-C827-4EFA-A057-4D05807E0F7C}</a:tableStyleId>
              </a:tblPr>
              <a:tblGrid>
                <a:gridCol w="1980167">
                  <a:extLst>
                    <a:ext uri="{9D8B030D-6E8A-4147-A177-3AD203B41FA5}">
                      <a16:colId xmlns:a16="http://schemas.microsoft.com/office/drawing/2014/main" val="2821045050"/>
                    </a:ext>
                  </a:extLst>
                </a:gridCol>
                <a:gridCol w="924079">
                  <a:extLst>
                    <a:ext uri="{9D8B030D-6E8A-4147-A177-3AD203B41FA5}">
                      <a16:colId xmlns:a16="http://schemas.microsoft.com/office/drawing/2014/main" val="794095415"/>
                    </a:ext>
                  </a:extLst>
                </a:gridCol>
                <a:gridCol w="924079">
                  <a:extLst>
                    <a:ext uri="{9D8B030D-6E8A-4147-A177-3AD203B41FA5}">
                      <a16:colId xmlns:a16="http://schemas.microsoft.com/office/drawing/2014/main" val="1129958288"/>
                    </a:ext>
                  </a:extLst>
                </a:gridCol>
                <a:gridCol w="805268">
                  <a:extLst>
                    <a:ext uri="{9D8B030D-6E8A-4147-A177-3AD203B41FA5}">
                      <a16:colId xmlns:a16="http://schemas.microsoft.com/office/drawing/2014/main" val="3077811937"/>
                    </a:ext>
                  </a:extLst>
                </a:gridCol>
                <a:gridCol w="924079">
                  <a:extLst>
                    <a:ext uri="{9D8B030D-6E8A-4147-A177-3AD203B41FA5}">
                      <a16:colId xmlns:a16="http://schemas.microsoft.com/office/drawing/2014/main" val="1198125378"/>
                    </a:ext>
                  </a:extLst>
                </a:gridCol>
                <a:gridCol w="1254107">
                  <a:extLst>
                    <a:ext uri="{9D8B030D-6E8A-4147-A177-3AD203B41FA5}">
                      <a16:colId xmlns:a16="http://schemas.microsoft.com/office/drawing/2014/main" val="2559997559"/>
                    </a:ext>
                  </a:extLst>
                </a:gridCol>
              </a:tblGrid>
              <a:tr h="3612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Підприємство, плавильний агрегат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 gridSpan="5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Елемент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uk-U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2649527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Zn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Pb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As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Сu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Fe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2619482015"/>
                  </a:ext>
                </a:extLst>
              </a:tr>
              <a:tr h="47796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Среднеуральскій мідеплавильний завод: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4180256455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 dirty="0">
                          <a:effectLst/>
                        </a:rPr>
                        <a:t>обпалювальна піч</a:t>
                      </a:r>
                      <a:endParaRPr lang="en-US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11,3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2,1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3,3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9.3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19,8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190294530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відбивна піч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6,9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1,5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2,2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11,8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27,50,3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2371416407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конвертер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31,7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25,5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2,2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1,7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714014568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піч Ванюкова: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2412009830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груба пил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4,0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0,4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10,0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21,0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3125044640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тонкий пил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12,0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4,5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1,4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5,5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12,0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2201777835"/>
                  </a:ext>
                </a:extLst>
              </a:tr>
              <a:tr h="4960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 dirty="0" err="1">
                          <a:effectLst/>
                        </a:rPr>
                        <a:t>Кировградский</a:t>
                      </a:r>
                      <a:r>
                        <a:rPr lang="uk-UA" sz="500" kern="1800" dirty="0">
                          <a:effectLst/>
                        </a:rPr>
                        <a:t> мідеплавильний комбінат:</a:t>
                      </a:r>
                      <a:endParaRPr lang="en-US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390739084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відбивна піч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2,4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2,9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3,5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9,7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18,3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485560199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шахтна піч: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3631990977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груба пил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25,7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0,1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12,5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9,7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920954185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тонкий пил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43,4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4,8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0,1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0,4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1,2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640029772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конвертер: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636991126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груба пил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15,7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7,4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0,1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31,4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7,8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2397835682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тонкий пил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38,5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14,2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0,2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0,2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3917366441"/>
                  </a:ext>
                </a:extLst>
              </a:tr>
              <a:tr h="4960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Красноуральскій мідеплавильний комбінат: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965149525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обпалювальна піч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1,7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4,3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12,2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21,3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2251424433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відбивна піч: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098774178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груба пил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8,9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3,0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-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9,9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22,9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242780569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тонкий пил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21,6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4,1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1,4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-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641510457"/>
                  </a:ext>
                </a:extLst>
              </a:tr>
              <a:tr h="4960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Сухоложскій завод вторинних кольорових металів: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421264049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відбивна піч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48,8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1,3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-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3,3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0,9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1490534019"/>
                  </a:ext>
                </a:extLst>
              </a:tr>
              <a:tr h="2265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індукційна піч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31,2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0,9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-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>
                          <a:effectLst/>
                        </a:rPr>
                        <a:t>3,7</a:t>
                      </a:r>
                      <a:endParaRPr lang="en-US" sz="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uk-UA" sz="500" kern="1800" dirty="0">
                          <a:effectLst/>
                        </a:rPr>
                        <a:t>0,5</a:t>
                      </a:r>
                      <a:endParaRPr lang="en-US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69" marR="28569" marT="28569" marB="28569"/>
                </a:tc>
                <a:extLst>
                  <a:ext uri="{0D108BD9-81ED-4DB2-BD59-A6C34878D82A}">
                    <a16:rowId xmlns:a16="http://schemas.microsoft.com/office/drawing/2014/main" val="4096637607"/>
                  </a:ext>
                </a:extLst>
              </a:tr>
            </a:tbl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056" y="3867944"/>
            <a:ext cx="4412544" cy="248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48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4012" y="2167218"/>
            <a:ext cx="11469688" cy="5186082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uk-UA" sz="1300" dirty="0" smtClean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13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1300" dirty="0" smtClean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13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1300" dirty="0" smtClean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uk-UA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Переробка </a:t>
            </a:r>
            <a:r>
              <a:rPr lang="uk-UA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такої сировини на свинець або його сплави економічно доцільна, проте єдиної думки щодо оптимальної технології поки немає. У літературі дискутуються питання, що стосуються окремих технологічних операцій, наводяться приватні докази на захист тих чи інших розчинників, пропонуються варіанти вдосконалення застарілих технологічних прийомів.</a:t>
            </a:r>
            <a:endParaRPr lang="en-US" sz="14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uk-UA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Одним з важливих умов при виборі технологічної схеми переробки свинцевих </a:t>
            </a:r>
            <a:r>
              <a:rPr lang="uk-UA" sz="1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Кекова</a:t>
            </a:r>
            <a:r>
              <a:rPr lang="uk-UA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є їх фазовий склад. За нашими даними, свинець у них представлений на 50-60% у формі сульфату, на 35-45% - у формі оксиду; решті свинець пов'язаний у складні оксидні сполуки (силікати, арсенати, </a:t>
            </a:r>
            <a:r>
              <a:rPr lang="uk-UA" sz="1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антімонати</a:t>
            </a:r>
            <a:r>
              <a:rPr lang="uk-UA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і </a:t>
            </a:r>
            <a:r>
              <a:rPr lang="uk-UA" sz="1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</a:t>
            </a:r>
            <a:r>
              <a:rPr lang="uk-UA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Мідь представлена ​​на 75-85% оксидними сполуками, 15-20% - сульфідом, 3-4% - сульфатом. Цинк міститься в </a:t>
            </a:r>
            <a:r>
              <a:rPr lang="uk-UA" sz="1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кеках</a:t>
            </a:r>
            <a:r>
              <a:rPr lang="uk-UA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в основному (на 65-70%) в силікатній формі, у формі сульфату (15-20%) і вільного оксиду (5-10%). Практично всі олово в свинцевих </a:t>
            </a:r>
            <a:r>
              <a:rPr lang="uk-UA" sz="1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кеках</a:t>
            </a:r>
            <a:r>
              <a:rPr lang="uk-UA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представлено аморфної модифікацією </a:t>
            </a:r>
            <a:r>
              <a:rPr lang="uk-UA" sz="1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метаоловянной</a:t>
            </a:r>
            <a:r>
              <a:rPr lang="uk-UA" sz="140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кислоти.</a:t>
            </a:r>
            <a:endParaRPr lang="en-US" sz="14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482600"/>
            <a:ext cx="70485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24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28215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Желтый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52</TotalTime>
  <Words>2569</Words>
  <Application>Microsoft Office PowerPoint</Application>
  <PresentationFormat>Широкоэкранный</PresentationFormat>
  <Paragraphs>164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Ион</vt:lpstr>
      <vt:lpstr>Безвідходна технологія добування свинцю з колошникового пилу</vt:lpstr>
      <vt:lpstr>Введення Кольорові метали і сплави з вторинної сировини грають важливу роль в загальному балансі виробництва та споживання кольорових металів в нашій країні: їх частка по відношенню до загального обсягу виробництва кольорових металів становить близько 25%. Одним з найбільш широко використовуваних в промисловості металів є свинець. В даний час світове виробництво його досягло близько 7 млн. т на рік, тобто за кількістю вироблених металу і сплавів свинець знаходиться на четвертому місці у світі після алюмінію, міді та цинку. </vt:lpstr>
      <vt:lpstr>Глава 1. Свинець і його властивості</vt:lpstr>
      <vt:lpstr>Глава 2. Витяг свинцю з колошникового пилу</vt:lpstr>
      <vt:lpstr>Презентация PowerPoint</vt:lpstr>
      <vt:lpstr>Глава 3. Комплексна переробка свинцевмістних техногенних відходів мідеплавильних підприємств </vt:lpstr>
      <vt:lpstr>Хімічний склад пилу мідеплавильних підприємств,%</vt:lpstr>
      <vt:lpstr>Презентация PowerPoint</vt:lpstr>
      <vt:lpstr>Презентация PowerPoint</vt:lpstr>
      <vt:lpstr>Презентация PowerPoint</vt:lpstr>
      <vt:lpstr>Твердий залишок вилуговування свинцево-олов'яних Кекова містить 92-95% оксиду олова (IV); цей продукт придатний для отримання металевого олова або його сполук.</vt:lpstr>
      <vt:lpstr>Презентация PowerPoint</vt:lpstr>
      <vt:lpstr>Презентация PowerPoint</vt:lpstr>
    </vt:vector>
  </TitlesOfParts>
  <Company>Maxvell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Безвідходна технологія добування свинцю з колошникового пилу</dc:title>
  <dc:creator>Максим Павленко</dc:creator>
  <cp:lastModifiedBy>Максим Павленко</cp:lastModifiedBy>
  <cp:revision>6</cp:revision>
  <dcterms:created xsi:type="dcterms:W3CDTF">2016-03-23T20:36:15Z</dcterms:created>
  <dcterms:modified xsi:type="dcterms:W3CDTF">2016-03-23T21:28:16Z</dcterms:modified>
</cp:coreProperties>
</file>

<file path=docProps/thumbnail.jpeg>
</file>